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2" r:id="rId3"/>
    <p:sldId id="263" r:id="rId4"/>
    <p:sldId id="267" r:id="rId5"/>
    <p:sldId id="261" r:id="rId6"/>
    <p:sldId id="266" r:id="rId7"/>
    <p:sldId id="268" r:id="rId8"/>
    <p:sldId id="264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6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3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36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2C642-8186-4706-8654-479423F3F6F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EBDC3-0D56-47CB-B51C-7C2292ED758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41794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EBDC3-0D56-47CB-B51C-7C2292ED758F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8158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D8D37-4179-6D5E-6831-593F95060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0F7C6-4E10-B464-C846-42355FCB67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47783-FABA-6D81-080C-EC7BE14CD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0C3A5-87E0-27B1-8AB9-8CFBE50B6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939EC-A6F1-F2E0-56A3-1538086E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8225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A8CC7-D105-F18D-A767-4BEA20FAD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6B86B5-D68A-5747-ED1D-0E4848D4D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F6912F-AD52-0263-3C05-591110A38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901601-5731-1AC0-DDA9-F9E418C9D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29523-1088-434A-5501-E00272BC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783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FDF540-52FA-A014-3C2A-4E083E885B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B9136F-34B9-FD88-2253-D1EB216D14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6B5D6-38CF-71F9-E568-A22AF1D4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E2A01-5C97-1AEA-FCDE-99FCC1D52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676B7-9380-C0A5-239A-275305B8C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2782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14C88-57A3-1608-3857-FBB30A5B5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84A925-80C3-B50B-DB5C-4F6F0E10B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5347D-F3C7-1427-C9CD-D2EFDF0C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9DD0C-B115-46BA-8CD0-366D7C95F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C2668D-159A-9DFE-9FAB-30A43A11F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509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0E6ACF-3E49-4818-2704-599B699616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E80BC-88A2-1F47-5170-4DC2B3665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D3B7B0-36C7-FDE5-9D13-F0E905CB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903B9-795E-7CCF-241C-F18D051BA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161E9-FC85-449D-E422-C2155CF6C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542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297F8-9F2F-BD8E-EB0E-7862CF904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D1535-1971-79C8-3B16-D6079136B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357026-A013-C771-9FF2-E0ED73D3B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94A13-36D2-0F3B-B387-41ED1325F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A6856-6BF3-5863-E473-7D2228E3A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29B900-C6D4-EB62-D1E8-CB1AF0A40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055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05F83-CB11-B11A-DFA7-DC418A666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1B316F-9984-D53C-8AD0-4478800BD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436B87-3F3F-9D92-CFB1-4BD3FE9974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FE5813-01BF-B7E4-6974-D73A851927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B7E7B-D590-9149-4E21-CEB7258D9F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C503EF-6CBB-AAC3-25F8-B9E61B610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76D14-B2BA-6DA7-EE7E-A3B965509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BD5A34-5F84-3D21-90B6-0F024DFD5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153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9A8FE-4F6C-9464-FCF8-B9C266971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E9455-E8F4-FF85-724C-4C3C625C0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35EF28-E6D0-EA51-EE2F-7AC81EE7E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973F9E-EC8D-02EC-C39C-C9112D9BD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12845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D1F61A-7228-F723-9579-CC31EB80E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5CEC0C-5109-13BB-8780-9A68988CEC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A0FB6-B41E-FA41-C606-33914BE2B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4657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9B0CB-89FD-1AD1-3AA7-56E647301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939560-417D-DD75-3053-82F33F223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1A6F81-2DB9-4039-EBDF-64A837C0A8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862F8A-8784-C347-FF3B-C4459C2A9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0B6D64-8DC3-BC49-35A8-E93231AD6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7D3DD5-3FAC-EC91-5C0B-276637BF7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3508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75C76-12FC-4857-9650-E635544A2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DDE42-F3D7-60E3-2BA3-D360FAF71A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12DFCC-C120-6A81-E2E5-4C86C53E2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51AC5A-5D0F-7E40-F0E3-B4F35DBEE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AC766-9DEC-4450-2CE0-19CF072D2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138532-1854-6729-97BD-E86E909F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3610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19B59-E27A-8CE8-8EE5-AA01ECB24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7F9B78-B565-7124-38EC-8FD06E04E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51A74-DD87-E309-3425-E3292A4C59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1AABA-BF6B-453A-A41D-F758A8583656}" type="datetimeFigureOut">
              <a:rPr lang="en-IN" smtClean="0"/>
              <a:t>10-01-2026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7E314-583E-CDE6-0E9A-2D17432EB3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42E35-AADB-63C9-CF3C-A597B4CDB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C01D9B-20C2-45D9-9A9A-ED7B9253F22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2827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_TnW1wOIL8M?feature=oembed" TargetMode="Externa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brief-history-of-ai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0bk.github.io/killedbyllm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06.02153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icrosoft.ai/news/the-path-to-medical-superintelligence/" TargetMode="External"/><Relationship Id="rId5" Type="http://schemas.openxmlformats.org/officeDocument/2006/relationships/hyperlink" Target="https://blog.langchain.com/benchmarking-multi-agent-architectures/" TargetMode="External"/><Relationship Id="rId4" Type="http://schemas.openxmlformats.org/officeDocument/2006/relationships/hyperlink" Target="https://arxiv.org/abs/2511.18258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s.googleblog.com/developers-guide-to-multi-agent-patterns-in-adk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hyperlink" Target="https://github.com/mayurmadnani/multi-agent-debate" TargetMode="Externa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139967-E5D3-9BB3-D5BA-6D96D552A2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7030A0"/>
                </a:solidFill>
              </a:rPr>
              <a:t>Agentic AI Systems</a:t>
            </a:r>
            <a:endParaRPr lang="en-IN" sz="2400" dirty="0">
              <a:solidFill>
                <a:srgbClr val="7030A0"/>
              </a:solidFill>
            </a:endParaRPr>
          </a:p>
        </p:txBody>
      </p:sp>
      <p:sp>
        <p:nvSpPr>
          <p:cNvPr id="3" name="Google Shape;34;p6">
            <a:extLst>
              <a:ext uri="{FF2B5EF4-FFF2-40B4-BE49-F238E27FC236}">
                <a16:creationId xmlns:a16="http://schemas.microsoft.com/office/drawing/2014/main" id="{BD547F39-4BE0-B43A-02DE-C37411954609}"/>
              </a:ext>
            </a:extLst>
          </p:cNvPr>
          <p:cNvSpPr txBox="1"/>
          <p:nvPr/>
        </p:nvSpPr>
        <p:spPr>
          <a:xfrm>
            <a:off x="4311652" y="3620338"/>
            <a:ext cx="3568696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lvl="0"/>
            <a:r>
              <a:rPr lang="en-US" sz="2400" dirty="0">
                <a:solidFill>
                  <a:srgbClr val="002060"/>
                </a:solidFill>
              </a:rPr>
              <a:t>Amity University Bengaluru</a:t>
            </a:r>
            <a:endParaRPr sz="2400" dirty="0">
              <a:solidFill>
                <a:srgbClr val="002060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4" name="Google Shape;34;p6">
            <a:extLst>
              <a:ext uri="{FF2B5EF4-FFF2-40B4-BE49-F238E27FC236}">
                <a16:creationId xmlns:a16="http://schemas.microsoft.com/office/drawing/2014/main" id="{18C5C5F4-342F-3365-60CA-C263A3617336}"/>
              </a:ext>
            </a:extLst>
          </p:cNvPr>
          <p:cNvSpPr txBox="1"/>
          <p:nvPr/>
        </p:nvSpPr>
        <p:spPr>
          <a:xfrm>
            <a:off x="5031840" y="5009191"/>
            <a:ext cx="212831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5"/>
                </a:solidFill>
                <a:latin typeface="+mj-lt"/>
                <a:ea typeface="Roboto Mono Light"/>
                <a:cs typeface="Roboto Mono Light"/>
                <a:sym typeface="Roboto Mono Light"/>
              </a:rPr>
              <a:t>Mayur Madnani</a:t>
            </a:r>
            <a:endParaRPr sz="2400" dirty="0">
              <a:solidFill>
                <a:schemeClr val="accent5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24249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55A20-585F-6BF1-DE4D-702082AFB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97346-8CDA-D6D6-7184-525CD596F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Reasoning &amp; Debate Demos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118BFF1-B5B6-CE76-F5A6-9524A87D9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7651016"/>
              </p:ext>
            </p:extLst>
          </p:nvPr>
        </p:nvGraphicFramePr>
        <p:xfrm>
          <a:off x="2097315" y="2585789"/>
          <a:ext cx="8127999" cy="338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133861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267010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31225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5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Great Scientific Debate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Einstein, Newton, Feynman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 or solve a physics or scientific paradox (e.g., “Does time really flow?”)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00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Legal Tribunal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Prosecutor, </a:t>
                      </a:r>
                      <a:r>
                        <a:rPr lang="en-IN" dirty="0" err="1"/>
                        <a:t>Defense</a:t>
                      </a:r>
                      <a:r>
                        <a:rPr lang="en-IN" dirty="0"/>
                        <a:t> Lawyer, Judge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Evaluate a moral or legal dilemma (e.g., “Is AI-generated art theft?”)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18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Policy Roundtable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Economist, Environmentalist, Technologist, Ethicist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a balanced policy for a complex issue (AI in healthcare, climate tradeoffs)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69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0522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658002-2BF4-EC6B-01C5-88F4C1B38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8BF5D-9AF3-C1C0-2BC1-E79553A4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Creativity &amp; Co-Creation Demos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8EDCAE4-9F07-1C3F-67D2-FBD777622B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080246"/>
              </p:ext>
            </p:extLst>
          </p:nvPr>
        </p:nvGraphicFramePr>
        <p:xfrm>
          <a:off x="2097315" y="2585789"/>
          <a:ext cx="8127999" cy="2839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133861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267010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31225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5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Story Forge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Plot Architect, Character Designer, World Builder, Editor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Collaboratively write a story or screenplay from a user prompt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00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Composer’s Circle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Lyricist, Composer, Producer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Co-create a song or jingle with the user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18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Ad Campaign Braintrust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Creative Director, Copywriter, Marketing Analyst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Generate and refine an ad campaign concept for a product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69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895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B4EC29-55AF-9BF3-1627-38582490E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E5D21-4920-3A0C-1F98-A22AE3F6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Problem-Solving &amp; Planning Demos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8C7B850-E6FD-966E-641A-2A1D1FAA75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412618"/>
              </p:ext>
            </p:extLst>
          </p:nvPr>
        </p:nvGraphicFramePr>
        <p:xfrm>
          <a:off x="2097315" y="2585789"/>
          <a:ext cx="8127999" cy="2839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133861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267010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31225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5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Engineering Design 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Systems Engineer, Designer, Project Manager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Solve a technical challenge (e.g., “Design a Mars rover communication system”)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00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Startup Founders’ Table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CEO, CTO, CFO, Marketing Lead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Launch a hypothetical startup based on a user idea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18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Research 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 Scientist, Statistician, Domain Expert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Analyze a dataset or research hypothesis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69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8728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F0FA25-940B-B436-2E2A-2ADB246A51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63BC9-F3A3-725F-C978-CEE582190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Humanistic or Reflective Demos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10CE439-8D04-F292-F2F4-9348EBFAC6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702040"/>
              </p:ext>
            </p:extLst>
          </p:nvPr>
        </p:nvGraphicFramePr>
        <p:xfrm>
          <a:off x="2097315" y="2585789"/>
          <a:ext cx="8127999" cy="3388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133861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267010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31225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5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Council of Wisdom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Socrates, Buddha, Nietzsche, AI Philosopher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 ethics or meaning of life topics from different philosophical lenses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00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Time-Travel Symposium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A Roman Senator, A Medieval Monk, A Modern Scientist, A Future AI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Discuss “progress” or “truth” across time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18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Therapist Collective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Cognitive-Behavioral Therapist, Existential Therapist, Mindfulness Coach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Give diverse therapeutic takes on a user’s reflective prompt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69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09031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FBCB6FB-A33D-53C3-E3A7-13F8F09D0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0A172F-ACDD-4349-C951-DE294EB01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Meta-AI and Agentic Intelligence Demos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B6A7E5-391C-55CF-96EE-2CD8BDABB6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1671696"/>
              </p:ext>
            </p:extLst>
          </p:nvPr>
        </p:nvGraphicFramePr>
        <p:xfrm>
          <a:off x="2097315" y="2585789"/>
          <a:ext cx="8127999" cy="28397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133861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267010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31225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5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AI Constitution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Safety Researcher, Philosopher of AI, Engineer, Policy Regulator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Write a short “AI Code of Conduct.”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00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AI Debate Club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Optimist AI, Skeptic AI, Moderator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Debate “Will AI surpass human creativity?”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18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Swarm Planner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Scout AI, Analyst AI, Planner AI, Coordinator AI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Plan a multi-step mission (e.g., deliver disaster aid using drones)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69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35792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A4CC66-F468-47E2-29DE-6E6D81B6E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C0196-F97F-96A3-C468-C2170323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Educational or Interactive Demos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FAFB2F8-1669-5E99-A9EC-0E6685358A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83260"/>
              </p:ext>
            </p:extLst>
          </p:nvPr>
        </p:nvGraphicFramePr>
        <p:xfrm>
          <a:off x="2097315" y="2585789"/>
          <a:ext cx="8127999" cy="31140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201338612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2670102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031225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Demo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Agents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5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Tutor Panel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Math Tutor, History Tutor, Science Tutor, Philosopher Tutor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Co-teach a concept from multiple perspectives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1007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The Debate Classroom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Pro-Argument, Con-Argument, Moderator, Student Summarizer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Teach critical thinking through structured debate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185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The “AI as Socratic Mentor”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Teacher, Student, Observer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Simulate the Socratic method for teaching logic or ethics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697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561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9AF27-D775-F7D3-572C-1017AA29A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You!!</a:t>
            </a:r>
            <a:endParaRPr lang="en-IN" dirty="0"/>
          </a:p>
        </p:txBody>
      </p:sp>
      <p:grpSp>
        <p:nvGrpSpPr>
          <p:cNvPr id="3" name="Google Shape;309;p32">
            <a:extLst>
              <a:ext uri="{FF2B5EF4-FFF2-40B4-BE49-F238E27FC236}">
                <a16:creationId xmlns:a16="http://schemas.microsoft.com/office/drawing/2014/main" id="{3115D073-1D92-1DC6-64FE-8FD6E410E9F8}"/>
              </a:ext>
            </a:extLst>
          </p:cNvPr>
          <p:cNvGrpSpPr/>
          <p:nvPr/>
        </p:nvGrpSpPr>
        <p:grpSpPr>
          <a:xfrm>
            <a:off x="4364726" y="1925339"/>
            <a:ext cx="3645277" cy="3495074"/>
            <a:chOff x="2365963" y="456588"/>
            <a:chExt cx="4412100" cy="4230300"/>
          </a:xfrm>
        </p:grpSpPr>
        <p:sp>
          <p:nvSpPr>
            <p:cNvPr id="5" name="Google Shape;310;p32">
              <a:extLst>
                <a:ext uri="{FF2B5EF4-FFF2-40B4-BE49-F238E27FC236}">
                  <a16:creationId xmlns:a16="http://schemas.microsoft.com/office/drawing/2014/main" id="{37690C87-4ED7-726E-33CB-3C62733AE145}"/>
                </a:ext>
              </a:extLst>
            </p:cNvPr>
            <p:cNvSpPr/>
            <p:nvPr/>
          </p:nvSpPr>
          <p:spPr>
            <a:xfrm>
              <a:off x="2365963" y="456588"/>
              <a:ext cx="4412100" cy="4230300"/>
            </a:xfrm>
            <a:prstGeom prst="flowChartAlternateProcess">
              <a:avLst/>
            </a:prstGeom>
            <a:solidFill>
              <a:schemeClr val="lt2"/>
            </a:solidFill>
            <a:ln w="629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47215" dist="15738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75525" tIns="75525" rIns="75525" bIns="755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56">
                <a:latin typeface="Google Sans"/>
                <a:ea typeface="Google Sans"/>
                <a:cs typeface="Google Sans"/>
                <a:sym typeface="Google Sans"/>
              </a:endParaRPr>
            </a:p>
          </p:txBody>
        </p:sp>
        <p:pic>
          <p:nvPicPr>
            <p:cNvPr id="6" name="Google Shape;311;p32" title="linkedin qr.jpg">
              <a:extLst>
                <a:ext uri="{FF2B5EF4-FFF2-40B4-BE49-F238E27FC236}">
                  <a16:creationId xmlns:a16="http://schemas.microsoft.com/office/drawing/2014/main" id="{3D599D1D-83BB-120A-398A-F96865CB3DC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835" r="826"/>
            <a:stretch/>
          </p:blipFill>
          <p:spPr>
            <a:xfrm>
              <a:off x="2665538" y="658837"/>
              <a:ext cx="3812925" cy="38258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" name="Google Shape;313;p32">
            <a:extLst>
              <a:ext uri="{FF2B5EF4-FFF2-40B4-BE49-F238E27FC236}">
                <a16:creationId xmlns:a16="http://schemas.microsoft.com/office/drawing/2014/main" id="{A33B7014-EC67-6492-AE65-A0F60D7DE213}"/>
              </a:ext>
            </a:extLst>
          </p:cNvPr>
          <p:cNvSpPr/>
          <p:nvPr/>
        </p:nvSpPr>
        <p:spPr>
          <a:xfrm>
            <a:off x="2296062" y="5524668"/>
            <a:ext cx="7563300" cy="6150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rgbClr val="000000"/>
            </a:solidFill>
            <a:prstDash val="dash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E1E1E"/>
                </a:solidFill>
                <a:latin typeface="Google Sans"/>
                <a:ea typeface="Google Sans"/>
                <a:cs typeface="Google Sans"/>
                <a:sym typeface="Google Sans"/>
              </a:rPr>
              <a:t>https://linkedin.com/in/mayurmadnani</a:t>
            </a:r>
            <a:endParaRPr>
              <a:solidFill>
                <a:srgbClr val="1E1E1E"/>
              </a:solidFill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  <p:extLst>
      <p:ext uri="{BB962C8B-B14F-4D97-AF65-F5344CB8AC3E}">
        <p14:creationId xmlns:p14="http://schemas.microsoft.com/office/powerpoint/2010/main" val="1992486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60DDF3-9A38-E810-23F1-D740294127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52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34;p6">
            <a:extLst>
              <a:ext uri="{FF2B5EF4-FFF2-40B4-BE49-F238E27FC236}">
                <a16:creationId xmlns:a16="http://schemas.microsoft.com/office/drawing/2014/main" id="{C8AA9C7A-3DBE-DC83-2D6A-C5047FE64D1E}"/>
              </a:ext>
            </a:extLst>
          </p:cNvPr>
          <p:cNvSpPr txBox="1"/>
          <p:nvPr/>
        </p:nvSpPr>
        <p:spPr>
          <a:xfrm>
            <a:off x="2180209" y="4940180"/>
            <a:ext cx="2128319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dk1"/>
                </a:solidFill>
                <a:latin typeface="+mj-lt"/>
                <a:ea typeface="Roboto Mono Light"/>
                <a:cs typeface="Roboto Mono Light"/>
                <a:sym typeface="Roboto Mono Light"/>
              </a:rPr>
              <a:t>Mayur Madnani</a:t>
            </a:r>
            <a:endParaRPr sz="2400" dirty="0">
              <a:solidFill>
                <a:schemeClr val="dk1"/>
              </a:solidFill>
              <a:latin typeface="+mj-l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3" name="Google Shape;35;p6">
            <a:extLst>
              <a:ext uri="{FF2B5EF4-FFF2-40B4-BE49-F238E27FC236}">
                <a16:creationId xmlns:a16="http://schemas.microsoft.com/office/drawing/2014/main" id="{0DBC1F6A-936B-3E3E-B6DD-7F92E6D21725}"/>
              </a:ext>
            </a:extLst>
          </p:cNvPr>
          <p:cNvSpPr txBox="1"/>
          <p:nvPr/>
        </p:nvSpPr>
        <p:spPr>
          <a:xfrm>
            <a:off x="1453685" y="1690688"/>
            <a:ext cx="4294200" cy="2769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Staff Engg @ JioHotstar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Previously @ Intuit, Walmart, SAP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Expertise in Data, AI and Backend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~10 years in the Industry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GenAI Course Author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Google Sans"/>
              <a:buChar char="●"/>
            </a:pPr>
            <a:r>
              <a:rPr lang="en" sz="2000" dirty="0">
                <a:solidFill>
                  <a:schemeClr val="dk1"/>
                </a:solidFill>
                <a:ea typeface="Google Sans"/>
                <a:cs typeface="Google Sans"/>
                <a:sym typeface="Google Sans"/>
              </a:rPr>
              <a:t>Speaker &amp; Mentor</a:t>
            </a:r>
            <a:endParaRPr sz="2000" dirty="0">
              <a:solidFill>
                <a:schemeClr val="dk1"/>
              </a:solidFill>
              <a:ea typeface="Google Sans"/>
              <a:cs typeface="Google Sans"/>
              <a:sym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D12F6-B777-0F16-9FC8-45891031D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7241" y="1100379"/>
            <a:ext cx="4003337" cy="439376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57AA0BC-D54E-9A60-BDD3-7E5316D016BE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3470328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Who Am I?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31559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title="Google AI compilation 2023 IO">
            <a:hlinkClick r:id="" action="ppaction://media"/>
            <a:extLst>
              <a:ext uri="{FF2B5EF4-FFF2-40B4-BE49-F238E27FC236}">
                <a16:creationId xmlns:a16="http://schemas.microsoft.com/office/drawing/2014/main" id="{CC99EA93-D0AD-CE65-2834-BF4CDDE7102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988" y="0"/>
            <a:ext cx="12138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6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Google Shape;1425;p191">
            <a:extLst>
              <a:ext uri="{FF2B5EF4-FFF2-40B4-BE49-F238E27FC236}">
                <a16:creationId xmlns:a16="http://schemas.microsoft.com/office/drawing/2014/main" id="{98411421-8F74-565D-5C54-B1255A38FB86}"/>
              </a:ext>
            </a:extLst>
          </p:cNvPr>
          <p:cNvCxnSpPr/>
          <p:nvPr/>
        </p:nvCxnSpPr>
        <p:spPr>
          <a:xfrm>
            <a:off x="430633" y="2020487"/>
            <a:ext cx="113272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" name="Google Shape;1427;p191">
            <a:extLst>
              <a:ext uri="{FF2B5EF4-FFF2-40B4-BE49-F238E27FC236}">
                <a16:creationId xmlns:a16="http://schemas.microsoft.com/office/drawing/2014/main" id="{E714F9A3-C5D6-0E69-6AAB-6A398DA04517}"/>
              </a:ext>
            </a:extLst>
          </p:cNvPr>
          <p:cNvSpPr txBox="1">
            <a:spLocks/>
          </p:cNvSpPr>
          <p:nvPr/>
        </p:nvSpPr>
        <p:spPr>
          <a:xfrm>
            <a:off x="2720933" y="2791750"/>
            <a:ext cx="2702079" cy="2034383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Machine Learning</a:t>
            </a:r>
            <a:endParaRPr lang="en-US" sz="2400" dirty="0">
              <a:solidFill>
                <a:schemeClr val="accent1"/>
              </a:solidFill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Learns patterns from data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Statistical modeling and optimization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Prediction and classification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Improves performance with experience</a:t>
            </a:r>
          </a:p>
        </p:txBody>
      </p:sp>
      <p:sp>
        <p:nvSpPr>
          <p:cNvPr id="5" name="Google Shape;1428;p191">
            <a:extLst>
              <a:ext uri="{FF2B5EF4-FFF2-40B4-BE49-F238E27FC236}">
                <a16:creationId xmlns:a16="http://schemas.microsoft.com/office/drawing/2014/main" id="{BBE6C1F9-59F9-E6B0-D0A5-8ABCFDCF18DA}"/>
              </a:ext>
            </a:extLst>
          </p:cNvPr>
          <p:cNvSpPr txBox="1">
            <a:spLocks/>
          </p:cNvSpPr>
          <p:nvPr/>
        </p:nvSpPr>
        <p:spPr>
          <a:xfrm>
            <a:off x="8685733" y="3791692"/>
            <a:ext cx="2163600" cy="2211354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chemeClr val="accent6"/>
                </a:solidFill>
              </a:rPr>
              <a:t>Agentic AI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Autonomous 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Interacts with tools and environments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Continuously learns and adapts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Perceive - Reason - Act - Learn</a:t>
            </a:r>
            <a:endParaRPr lang="en-US" sz="1800" dirty="0">
              <a:latin typeface="+mn-lt"/>
            </a:endParaRPr>
          </a:p>
        </p:txBody>
      </p:sp>
      <p:sp>
        <p:nvSpPr>
          <p:cNvPr id="6" name="Google Shape;1429;p191">
            <a:extLst>
              <a:ext uri="{FF2B5EF4-FFF2-40B4-BE49-F238E27FC236}">
                <a16:creationId xmlns:a16="http://schemas.microsoft.com/office/drawing/2014/main" id="{FA85052D-A09B-3A4C-DF57-B96B8A684E07}"/>
              </a:ext>
            </a:extLst>
          </p:cNvPr>
          <p:cNvSpPr txBox="1">
            <a:spLocks/>
          </p:cNvSpPr>
          <p:nvPr/>
        </p:nvSpPr>
        <p:spPr>
          <a:xfrm>
            <a:off x="406400" y="2394661"/>
            <a:ext cx="1975998" cy="2459115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5000"/>
              </a:lnSpc>
            </a:pPr>
            <a:r>
              <a:rPr lang="en-US" sz="2000" b="1" dirty="0">
                <a:solidFill>
                  <a:schemeClr val="tx2"/>
                </a:solidFill>
              </a:rPr>
              <a:t>Rules-Based AI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Deterministic logic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Hand-crafted, predefined rules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Task-specific automation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+mn-lt"/>
              </a:rPr>
              <a:t>Minimal adaptability and learning</a:t>
            </a:r>
          </a:p>
        </p:txBody>
      </p:sp>
      <p:sp>
        <p:nvSpPr>
          <p:cNvPr id="7" name="Google Shape;1430;p191">
            <a:extLst>
              <a:ext uri="{FF2B5EF4-FFF2-40B4-BE49-F238E27FC236}">
                <a16:creationId xmlns:a16="http://schemas.microsoft.com/office/drawing/2014/main" id="{4DA6566E-074D-9999-839B-9317DE772B77}"/>
              </a:ext>
            </a:extLst>
          </p:cNvPr>
          <p:cNvSpPr txBox="1">
            <a:spLocks/>
          </p:cNvSpPr>
          <p:nvPr/>
        </p:nvSpPr>
        <p:spPr>
          <a:xfrm>
            <a:off x="304800" y="1305296"/>
            <a:ext cx="1075752" cy="510889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ERA 1</a:t>
            </a:r>
          </a:p>
        </p:txBody>
      </p:sp>
      <p:sp>
        <p:nvSpPr>
          <p:cNvPr id="11" name="Google Shape;1434;p191">
            <a:extLst>
              <a:ext uri="{FF2B5EF4-FFF2-40B4-BE49-F238E27FC236}">
                <a16:creationId xmlns:a16="http://schemas.microsoft.com/office/drawing/2014/main" id="{C3CED258-CF37-55F4-9796-D8A38C44669B}"/>
              </a:ext>
            </a:extLst>
          </p:cNvPr>
          <p:cNvSpPr/>
          <p:nvPr/>
        </p:nvSpPr>
        <p:spPr>
          <a:xfrm>
            <a:off x="476952" y="2306096"/>
            <a:ext cx="190400" cy="190400"/>
          </a:xfrm>
          <a:prstGeom prst="ellipse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2" name="Google Shape;1435;p191">
            <a:extLst>
              <a:ext uri="{FF2B5EF4-FFF2-40B4-BE49-F238E27FC236}">
                <a16:creationId xmlns:a16="http://schemas.microsoft.com/office/drawing/2014/main" id="{9D250290-8DC1-8706-CDD0-DB6295EE7C0B}"/>
              </a:ext>
            </a:extLst>
          </p:cNvPr>
          <p:cNvCxnSpPr/>
          <p:nvPr/>
        </p:nvCxnSpPr>
        <p:spPr>
          <a:xfrm>
            <a:off x="572152" y="2020489"/>
            <a:ext cx="0" cy="432800"/>
          </a:xfrm>
          <a:prstGeom prst="straightConnector1">
            <a:avLst/>
          </a:prstGeom>
          <a:noFill/>
          <a:ln w="9525" cap="flat" cmpd="sng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436;p191">
            <a:extLst>
              <a:ext uri="{FF2B5EF4-FFF2-40B4-BE49-F238E27FC236}">
                <a16:creationId xmlns:a16="http://schemas.microsoft.com/office/drawing/2014/main" id="{3B4C5C6A-02AF-5DD0-BC25-00E660613704}"/>
              </a:ext>
            </a:extLst>
          </p:cNvPr>
          <p:cNvSpPr/>
          <p:nvPr/>
        </p:nvSpPr>
        <p:spPr>
          <a:xfrm>
            <a:off x="2791485" y="2700967"/>
            <a:ext cx="190400" cy="190400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4" name="Google Shape;1437;p191">
            <a:extLst>
              <a:ext uri="{FF2B5EF4-FFF2-40B4-BE49-F238E27FC236}">
                <a16:creationId xmlns:a16="http://schemas.microsoft.com/office/drawing/2014/main" id="{19714699-35E3-EBDE-CAB8-5056D9A7B55D}"/>
              </a:ext>
            </a:extLst>
          </p:cNvPr>
          <p:cNvCxnSpPr/>
          <p:nvPr/>
        </p:nvCxnSpPr>
        <p:spPr>
          <a:xfrm flipH="1">
            <a:off x="2886667" y="2068357"/>
            <a:ext cx="4800" cy="7552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" name="Google Shape;1438;p191">
            <a:extLst>
              <a:ext uri="{FF2B5EF4-FFF2-40B4-BE49-F238E27FC236}">
                <a16:creationId xmlns:a16="http://schemas.microsoft.com/office/drawing/2014/main" id="{8AEFA9EF-F46C-D5B1-D732-2C7120C9DCE6}"/>
              </a:ext>
            </a:extLst>
          </p:cNvPr>
          <p:cNvSpPr txBox="1"/>
          <p:nvPr/>
        </p:nvSpPr>
        <p:spPr>
          <a:xfrm>
            <a:off x="5827299" y="3359091"/>
            <a:ext cx="2454147" cy="2582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" sz="2000" b="1" dirty="0">
                <a:solidFill>
                  <a:srgbClr val="002060"/>
                </a:solidFill>
                <a:latin typeface="+mj-lt"/>
                <a:ea typeface="Nunito Sans"/>
                <a:cs typeface="Nunito Sans"/>
                <a:sym typeface="Nunito Sans"/>
              </a:rPr>
              <a:t>Generative AI</a:t>
            </a:r>
            <a:endParaRPr sz="2000" b="1" dirty="0">
              <a:solidFill>
                <a:srgbClr val="002060"/>
              </a:solidFill>
              <a:latin typeface="+mj-lt"/>
              <a:ea typeface="Nunito Sans"/>
              <a:cs typeface="Nunito Sans"/>
              <a:sym typeface="Nunito Sans"/>
            </a:endParaRP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Creates text, images, code, and media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Trained on large-scale data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Context-aware and conversational</a:t>
            </a:r>
          </a:p>
          <a:p>
            <a:pPr marL="285750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dk1"/>
                </a:solidFill>
                <a:ea typeface="Nunito Sans"/>
                <a:cs typeface="Nunito Sans"/>
                <a:sym typeface="Nunito Sans"/>
              </a:rPr>
              <a:t>Produces human-like outputs</a:t>
            </a:r>
            <a:endParaRPr sz="1400" dirty="0">
              <a:solidFill>
                <a:schemeClr val="dk1"/>
              </a:solidFill>
              <a:ea typeface="Nunito Sans"/>
              <a:cs typeface="Nunito Sans"/>
              <a:sym typeface="Nunito Sans"/>
            </a:endParaRPr>
          </a:p>
        </p:txBody>
      </p:sp>
      <p:sp>
        <p:nvSpPr>
          <p:cNvPr id="16" name="Google Shape;1439;p191">
            <a:extLst>
              <a:ext uri="{FF2B5EF4-FFF2-40B4-BE49-F238E27FC236}">
                <a16:creationId xmlns:a16="http://schemas.microsoft.com/office/drawing/2014/main" id="{5DC19142-13BD-0479-D3C7-2B40DADD51CD}"/>
              </a:ext>
            </a:extLst>
          </p:cNvPr>
          <p:cNvSpPr/>
          <p:nvPr/>
        </p:nvSpPr>
        <p:spPr>
          <a:xfrm>
            <a:off x="5906067" y="3306519"/>
            <a:ext cx="190400" cy="190400"/>
          </a:xfrm>
          <a:prstGeom prst="ellipse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7" name="Google Shape;1440;p191">
            <a:extLst>
              <a:ext uri="{FF2B5EF4-FFF2-40B4-BE49-F238E27FC236}">
                <a16:creationId xmlns:a16="http://schemas.microsoft.com/office/drawing/2014/main" id="{948DE683-9773-6E6A-0128-C4C2DC6D668C}"/>
              </a:ext>
            </a:extLst>
          </p:cNvPr>
          <p:cNvCxnSpPr/>
          <p:nvPr/>
        </p:nvCxnSpPr>
        <p:spPr>
          <a:xfrm flipH="1">
            <a:off x="5992867" y="2031291"/>
            <a:ext cx="8400" cy="1407600"/>
          </a:xfrm>
          <a:prstGeom prst="straightConnector1">
            <a:avLst/>
          </a:prstGeom>
          <a:noFill/>
          <a:ln w="9525" cap="flat" cmpd="sng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Google Shape;1441;p191">
            <a:extLst>
              <a:ext uri="{FF2B5EF4-FFF2-40B4-BE49-F238E27FC236}">
                <a16:creationId xmlns:a16="http://schemas.microsoft.com/office/drawing/2014/main" id="{54220C32-7055-1C0C-F33B-89DAC1E18D4D}"/>
              </a:ext>
            </a:extLst>
          </p:cNvPr>
          <p:cNvSpPr/>
          <p:nvPr/>
        </p:nvSpPr>
        <p:spPr>
          <a:xfrm>
            <a:off x="8763233" y="3705326"/>
            <a:ext cx="190400" cy="1904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2400">
              <a:solidFill>
                <a:schemeClr val="dk2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cxnSp>
        <p:nvCxnSpPr>
          <p:cNvPr id="19" name="Google Shape;1442;p191">
            <a:extLst>
              <a:ext uri="{FF2B5EF4-FFF2-40B4-BE49-F238E27FC236}">
                <a16:creationId xmlns:a16="http://schemas.microsoft.com/office/drawing/2014/main" id="{DECB7E97-EA9B-ED75-16F3-BDCF47AB4B07}"/>
              </a:ext>
            </a:extLst>
          </p:cNvPr>
          <p:cNvCxnSpPr/>
          <p:nvPr/>
        </p:nvCxnSpPr>
        <p:spPr>
          <a:xfrm flipH="1">
            <a:off x="8851633" y="2006591"/>
            <a:ext cx="6800" cy="186520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" name="Google Shape;1430;p191">
            <a:extLst>
              <a:ext uri="{FF2B5EF4-FFF2-40B4-BE49-F238E27FC236}">
                <a16:creationId xmlns:a16="http://schemas.microsoft.com/office/drawing/2014/main" id="{0E37C064-9C8E-1D4F-CF01-60540CC8FF93}"/>
              </a:ext>
            </a:extLst>
          </p:cNvPr>
          <p:cNvSpPr txBox="1">
            <a:spLocks/>
          </p:cNvSpPr>
          <p:nvPr/>
        </p:nvSpPr>
        <p:spPr>
          <a:xfrm>
            <a:off x="2444009" y="1310812"/>
            <a:ext cx="1075752" cy="510889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ERA 2</a:t>
            </a:r>
          </a:p>
        </p:txBody>
      </p:sp>
      <p:sp>
        <p:nvSpPr>
          <p:cNvPr id="21" name="Google Shape;1430;p191">
            <a:extLst>
              <a:ext uri="{FF2B5EF4-FFF2-40B4-BE49-F238E27FC236}">
                <a16:creationId xmlns:a16="http://schemas.microsoft.com/office/drawing/2014/main" id="{90B37B72-827F-03D3-89CE-7EEE6C962A6D}"/>
              </a:ext>
            </a:extLst>
          </p:cNvPr>
          <p:cNvSpPr txBox="1">
            <a:spLocks/>
          </p:cNvSpPr>
          <p:nvPr/>
        </p:nvSpPr>
        <p:spPr>
          <a:xfrm>
            <a:off x="5469433" y="1310812"/>
            <a:ext cx="1075752" cy="510889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ERA 3</a:t>
            </a:r>
          </a:p>
        </p:txBody>
      </p:sp>
      <p:sp>
        <p:nvSpPr>
          <p:cNvPr id="22" name="Google Shape;1430;p191">
            <a:extLst>
              <a:ext uri="{FF2B5EF4-FFF2-40B4-BE49-F238E27FC236}">
                <a16:creationId xmlns:a16="http://schemas.microsoft.com/office/drawing/2014/main" id="{704EC3AB-B962-30DB-57AB-E6E86BEE0741}"/>
              </a:ext>
            </a:extLst>
          </p:cNvPr>
          <p:cNvSpPr txBox="1">
            <a:spLocks/>
          </p:cNvSpPr>
          <p:nvPr/>
        </p:nvSpPr>
        <p:spPr>
          <a:xfrm>
            <a:off x="8313757" y="1302849"/>
            <a:ext cx="1075752" cy="510889"/>
          </a:xfrm>
          <a:prstGeom prst="rect">
            <a:avLst/>
          </a:prstGeom>
        </p:spPr>
        <p:txBody>
          <a:bodyPr spcFirstLastPara="1" vert="horz" wrap="square" lIns="121900" tIns="121900" rIns="121900" bIns="0" rtlCol="0" anchor="t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/>
              <a:t>ERA 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1405E9-B252-E9DC-B997-439960624EE9}"/>
              </a:ext>
            </a:extLst>
          </p:cNvPr>
          <p:cNvSpPr txBox="1"/>
          <p:nvPr/>
        </p:nvSpPr>
        <p:spPr>
          <a:xfrm>
            <a:off x="745705" y="6100874"/>
            <a:ext cx="4471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3"/>
              </a:rPr>
              <a:t>https://ourworldindata.org/brief-history-of-ai</a:t>
            </a:r>
            <a:endParaRPr lang="en-IN" dirty="0"/>
          </a:p>
        </p:txBody>
      </p:sp>
      <p:sp>
        <p:nvSpPr>
          <p:cNvPr id="24" name="Title 3">
            <a:extLst>
              <a:ext uri="{FF2B5EF4-FFF2-40B4-BE49-F238E27FC236}">
                <a16:creationId xmlns:a16="http://schemas.microsoft.com/office/drawing/2014/main" id="{046BDBE4-EB02-2703-0410-3F516B4A5F3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AI Evolution</a:t>
            </a:r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390C8B7-D04B-B228-1E30-E0F455F4DAB6}"/>
              </a:ext>
            </a:extLst>
          </p:cNvPr>
          <p:cNvSpPr txBox="1"/>
          <p:nvPr/>
        </p:nvSpPr>
        <p:spPr>
          <a:xfrm>
            <a:off x="6974559" y="6107543"/>
            <a:ext cx="342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https://r0bk.github.io/killedbyllm/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5387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1" grpId="0" animBg="1"/>
      <p:bldP spid="13" grpId="0" animBg="1"/>
      <p:bldP spid="15" grpId="0"/>
      <p:bldP spid="16" grpId="0" animBg="1"/>
      <p:bldP spid="18" grpId="0" animBg="1"/>
      <p:bldP spid="20" grpId="0"/>
      <p:bldP spid="21" grpId="0"/>
      <p:bldP spid="22" grpId="0"/>
      <p:bldP spid="23" grpId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9334B-5802-3493-9A01-22066324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Agent!</a:t>
            </a:r>
            <a:endParaRPr lang="en-IN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1C4F38E-5846-4C9F-6258-4CB2F0987069}"/>
              </a:ext>
            </a:extLst>
          </p:cNvPr>
          <p:cNvSpPr/>
          <p:nvPr/>
        </p:nvSpPr>
        <p:spPr>
          <a:xfrm>
            <a:off x="6850380" y="2002536"/>
            <a:ext cx="2551176" cy="14264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Agent</a:t>
            </a:r>
            <a:endParaRPr lang="en-IN" sz="2800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DAF9EF6-5E73-9013-1882-B9ACEEB7E022}"/>
              </a:ext>
            </a:extLst>
          </p:cNvPr>
          <p:cNvSpPr/>
          <p:nvPr/>
        </p:nvSpPr>
        <p:spPr>
          <a:xfrm>
            <a:off x="4963668" y="4343400"/>
            <a:ext cx="1574292" cy="96107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Model</a:t>
            </a:r>
            <a:endParaRPr lang="en-IN" sz="20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375F1A-ABF1-8643-5A27-0A0DB646476B}"/>
              </a:ext>
            </a:extLst>
          </p:cNvPr>
          <p:cNvSpPr/>
          <p:nvPr/>
        </p:nvSpPr>
        <p:spPr>
          <a:xfrm>
            <a:off x="7338822" y="4343400"/>
            <a:ext cx="1574292" cy="96107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Memory</a:t>
            </a:r>
            <a:endParaRPr lang="en-IN" sz="20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B6699E0-532E-263A-5E48-28DB683C3B93}"/>
              </a:ext>
            </a:extLst>
          </p:cNvPr>
          <p:cNvSpPr/>
          <p:nvPr/>
        </p:nvSpPr>
        <p:spPr>
          <a:xfrm>
            <a:off x="9713976" y="4343400"/>
            <a:ext cx="1574292" cy="96107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Tools</a:t>
            </a:r>
            <a:endParaRPr lang="en-IN" sz="2000" dirty="0"/>
          </a:p>
        </p:txBody>
      </p:sp>
      <p:cxnSp>
        <p:nvCxnSpPr>
          <p:cNvPr id="9" name="Connector: Curved 8">
            <a:extLst>
              <a:ext uri="{FF2B5EF4-FFF2-40B4-BE49-F238E27FC236}">
                <a16:creationId xmlns:a16="http://schemas.microsoft.com/office/drawing/2014/main" id="{3067B736-0CDA-9059-2BEC-27C1B8B5CD42}"/>
              </a:ext>
            </a:extLst>
          </p:cNvPr>
          <p:cNvCxnSpPr>
            <a:stCxn id="3" idx="2"/>
            <a:endCxn id="4" idx="0"/>
          </p:cNvCxnSpPr>
          <p:nvPr/>
        </p:nvCxnSpPr>
        <p:spPr>
          <a:xfrm rot="5400000">
            <a:off x="6481191" y="2698623"/>
            <a:ext cx="914400" cy="237515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110BEB7A-198A-7495-64E7-1EFD29CAE330}"/>
              </a:ext>
            </a:extLst>
          </p:cNvPr>
          <p:cNvCxnSpPr>
            <a:stCxn id="3" idx="2"/>
            <a:endCxn id="6" idx="0"/>
          </p:cNvCxnSpPr>
          <p:nvPr/>
        </p:nvCxnSpPr>
        <p:spPr>
          <a:xfrm rot="16200000" flipH="1">
            <a:off x="8856345" y="2698623"/>
            <a:ext cx="914400" cy="2375154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1D17B80A-84B5-0F0C-4D01-535605D3849C}"/>
              </a:ext>
            </a:extLst>
          </p:cNvPr>
          <p:cNvCxnSpPr>
            <a:stCxn id="3" idx="2"/>
            <a:endCxn id="5" idx="0"/>
          </p:cNvCxnSpPr>
          <p:nvPr/>
        </p:nvCxnSpPr>
        <p:spPr>
          <a:xfrm rot="5400000">
            <a:off x="7668768" y="3886200"/>
            <a:ext cx="914400" cy="12700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8CC0AF0B-0712-7629-FC87-5B37AF161F4F}"/>
              </a:ext>
            </a:extLst>
          </p:cNvPr>
          <p:cNvSpPr/>
          <p:nvPr/>
        </p:nvSpPr>
        <p:spPr>
          <a:xfrm>
            <a:off x="4575302" y="1817230"/>
            <a:ext cx="7114032" cy="430682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5995B2-FAB7-C898-6D76-42B0BC7FE317}"/>
              </a:ext>
            </a:extLst>
          </p:cNvPr>
          <p:cNvSpPr txBox="1"/>
          <p:nvPr/>
        </p:nvSpPr>
        <p:spPr>
          <a:xfrm>
            <a:off x="7800392" y="5724336"/>
            <a:ext cx="1243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</a:rPr>
              <a:t>AI Agent</a:t>
            </a:r>
            <a:endParaRPr lang="en-IN" sz="2400" dirty="0">
              <a:solidFill>
                <a:schemeClr val="accent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2C34C-5867-EA50-067F-B50E3136CB4D}"/>
              </a:ext>
            </a:extLst>
          </p:cNvPr>
          <p:cNvSpPr txBox="1"/>
          <p:nvPr/>
        </p:nvSpPr>
        <p:spPr>
          <a:xfrm>
            <a:off x="838200" y="2369976"/>
            <a:ext cx="1379930" cy="16970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Reason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Plan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Act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9240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14" grpId="0" animBg="1"/>
      <p:bldP spid="15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800A9-8FE4-7CEB-5FB9-EFFB971AB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Multi-Agent?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A81B7-31FD-0C49-900A-C066EE1386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IN" dirty="0">
                <a:hlinkClick r:id="rId3"/>
              </a:rPr>
              <a:t>https://arxiv.org/abs/2506.02153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4"/>
              </a:rPr>
              <a:t>https://arxiv.org/abs/2511.18258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5"/>
              </a:rPr>
              <a:t>https://blog.langchain.com/benchmarking-multi-agent-architectures/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>
                <a:hlinkClick r:id="rId6"/>
              </a:rPr>
              <a:t>https://microsoft.ai/news/the-path-to-medical-superintelligence/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86557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164F4-9B7C-B68E-811A-6B2B90C8D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Multi-Agent Design Patterns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5514FD-CEBF-6DB9-4BC7-8AC9A1D38B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7" y="1350375"/>
            <a:ext cx="6364224" cy="477316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29E6511-C4F4-F498-A37B-36F14ED2B681}"/>
              </a:ext>
            </a:extLst>
          </p:cNvPr>
          <p:cNvSpPr txBox="1"/>
          <p:nvPr/>
        </p:nvSpPr>
        <p:spPr>
          <a:xfrm>
            <a:off x="1980738" y="6123543"/>
            <a:ext cx="8230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4"/>
              </a:rPr>
              <a:t>https://developers.googleblog.com/developers-guide-to-multi-agent-patterns-in-adk/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46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B33623A-B679-DF49-AF15-79E7850574F1}"/>
              </a:ext>
            </a:extLst>
          </p:cNvPr>
          <p:cNvSpPr/>
          <p:nvPr/>
        </p:nvSpPr>
        <p:spPr>
          <a:xfrm>
            <a:off x="4347507" y="663047"/>
            <a:ext cx="3661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D91BB2-C5C5-3BB9-BCF2-D3920A448F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78" r="27105"/>
          <a:stretch>
            <a:fillRect/>
          </a:stretch>
        </p:blipFill>
        <p:spPr>
          <a:xfrm>
            <a:off x="886968" y="1883663"/>
            <a:ext cx="2084832" cy="2428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3E3FC-BA64-5E2F-821C-CF408142FB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r="26591"/>
          <a:stretch/>
        </p:blipFill>
        <p:spPr>
          <a:xfrm>
            <a:off x="5053584" y="1883661"/>
            <a:ext cx="2084832" cy="2428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AD1D6DD-CF29-B01A-AD7A-FE17549C4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91" r="26591"/>
          <a:stretch/>
        </p:blipFill>
        <p:spPr>
          <a:xfrm>
            <a:off x="9220200" y="1883661"/>
            <a:ext cx="2084832" cy="2428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F451AF-7349-FB35-13A4-9492293A301B}"/>
              </a:ext>
            </a:extLst>
          </p:cNvPr>
          <p:cNvSpPr txBox="1"/>
          <p:nvPr/>
        </p:nvSpPr>
        <p:spPr>
          <a:xfrm>
            <a:off x="886968" y="4382437"/>
            <a:ext cx="1911096" cy="132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Aristotle</a:t>
            </a:r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IN" sz="1400" dirty="0"/>
              <a:t>The Empiricist</a:t>
            </a:r>
          </a:p>
          <a:p>
            <a:pPr algn="just"/>
            <a:endParaRPr lang="en-US" sz="1200" dirty="0"/>
          </a:p>
          <a:p>
            <a:pPr algn="just"/>
            <a:r>
              <a:rPr lang="en-US" sz="1200" dirty="0"/>
              <a:t>Analyzes systematically, focuses on logic, evidence, and categorization.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C3C4E8-4254-4837-48E3-45C226D14C36}"/>
              </a:ext>
            </a:extLst>
          </p:cNvPr>
          <p:cNvSpPr txBox="1"/>
          <p:nvPr/>
        </p:nvSpPr>
        <p:spPr>
          <a:xfrm>
            <a:off x="5140452" y="4401032"/>
            <a:ext cx="1911096" cy="1400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Socrates</a:t>
            </a:r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US" sz="1400" dirty="0">
                <a:latin typeface="+mn-lt"/>
              </a:rPr>
              <a:t>The Questioner</a:t>
            </a:r>
            <a:endParaRPr lang="en-IN" sz="1200" dirty="0"/>
          </a:p>
          <a:p>
            <a:pPr algn="just"/>
            <a:endParaRPr lang="en-IN" sz="1100" dirty="0"/>
          </a:p>
          <a:p>
            <a:pPr algn="just">
              <a:lnSpc>
                <a:spcPct val="115000"/>
              </a:lnSpc>
            </a:pPr>
            <a:r>
              <a:rPr lang="en-US" sz="1200" dirty="0"/>
              <a:t>Challenges assumptions, asks probing questions, promotes critical thought.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95408D-DBA8-C09E-EDA6-997CF51E97E7}"/>
              </a:ext>
            </a:extLst>
          </p:cNvPr>
          <p:cNvSpPr txBox="1"/>
          <p:nvPr/>
        </p:nvSpPr>
        <p:spPr>
          <a:xfrm>
            <a:off x="9307068" y="4401032"/>
            <a:ext cx="1911096" cy="13295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Plato</a:t>
            </a:r>
            <a:endParaRPr lang="en-US" sz="1600" dirty="0">
              <a:solidFill>
                <a:schemeClr val="accent1"/>
              </a:solidFill>
            </a:endParaRPr>
          </a:p>
          <a:p>
            <a:pPr algn="ctr"/>
            <a:r>
              <a:rPr lang="en-IN" sz="1400" dirty="0"/>
              <a:t>The Idealist</a:t>
            </a:r>
          </a:p>
          <a:p>
            <a:pPr algn="just"/>
            <a:endParaRPr lang="en-IN" sz="1200" dirty="0"/>
          </a:p>
          <a:p>
            <a:pPr algn="just"/>
            <a:r>
              <a:rPr lang="en-US" sz="1200" dirty="0"/>
              <a:t>Seeks ideal forms, metaphysical truths, and moral dimensions.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E43D6D-1F92-BAC0-7E97-17F1A7F7A681}"/>
              </a:ext>
            </a:extLst>
          </p:cNvPr>
          <p:cNvSpPr txBox="1"/>
          <p:nvPr/>
        </p:nvSpPr>
        <p:spPr>
          <a:xfrm>
            <a:off x="3403468" y="6114835"/>
            <a:ext cx="5385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hlinkClick r:id="rId7"/>
              </a:rPr>
              <a:t>https://github.com/mayurmadnani/multi-agent-debate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0947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</TotalTime>
  <Words>724</Words>
  <Application>Microsoft Office PowerPoint</Application>
  <PresentationFormat>Widescreen</PresentationFormat>
  <Paragraphs>149</Paragraphs>
  <Slides>16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Google Sans</vt:lpstr>
      <vt:lpstr>Nunito Sans</vt:lpstr>
      <vt:lpstr>Roboto Mono Light</vt:lpstr>
      <vt:lpstr>Office Theme</vt:lpstr>
      <vt:lpstr>Agentic AI Systems</vt:lpstr>
      <vt:lpstr>PowerPoint Presentation</vt:lpstr>
      <vt:lpstr>PowerPoint Presentation</vt:lpstr>
      <vt:lpstr>PowerPoint Presentation</vt:lpstr>
      <vt:lpstr>PowerPoint Presentation</vt:lpstr>
      <vt:lpstr>AI Agent!</vt:lpstr>
      <vt:lpstr>Why Multi-Agent?</vt:lpstr>
      <vt:lpstr>Multi-Agent Design Patterns</vt:lpstr>
      <vt:lpstr>PowerPoint Presentation</vt:lpstr>
      <vt:lpstr>Reasoning &amp; Debate Demos</vt:lpstr>
      <vt:lpstr>Creativity &amp; Co-Creation Demos</vt:lpstr>
      <vt:lpstr>Problem-Solving &amp; Planning Demos</vt:lpstr>
      <vt:lpstr>Humanistic or Reflective Demos</vt:lpstr>
      <vt:lpstr>Meta-AI and Agentic Intelligence Demos</vt:lpstr>
      <vt:lpstr>Educational or Interactive Demos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Mayur Madnani</dc:creator>
  <cp:lastModifiedBy>Mayur Madnani</cp:lastModifiedBy>
  <cp:revision>15</cp:revision>
  <dcterms:created xsi:type="dcterms:W3CDTF">2026-01-10T02:50:26Z</dcterms:created>
  <dcterms:modified xsi:type="dcterms:W3CDTF">2026-01-10T07:17:32Z</dcterms:modified>
</cp:coreProperties>
</file>